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56" r:id="rId2"/>
    <p:sldId id="303" r:id="rId3"/>
    <p:sldId id="304" r:id="rId4"/>
    <p:sldId id="305" r:id="rId5"/>
    <p:sldId id="306" r:id="rId6"/>
    <p:sldId id="308" r:id="rId7"/>
    <p:sldId id="309" r:id="rId8"/>
    <p:sldId id="332" r:id="rId9"/>
    <p:sldId id="310" r:id="rId10"/>
    <p:sldId id="307" r:id="rId11"/>
    <p:sldId id="311" r:id="rId12"/>
    <p:sldId id="312" r:id="rId13"/>
    <p:sldId id="318" r:id="rId14"/>
    <p:sldId id="317" r:id="rId15"/>
    <p:sldId id="313" r:id="rId16"/>
    <p:sldId id="331" r:id="rId17"/>
    <p:sldId id="314" r:id="rId18"/>
    <p:sldId id="315" r:id="rId19"/>
    <p:sldId id="316" r:id="rId20"/>
    <p:sldId id="321" r:id="rId21"/>
    <p:sldId id="319" r:id="rId22"/>
    <p:sldId id="320" r:id="rId23"/>
    <p:sldId id="323" r:id="rId24"/>
    <p:sldId id="322" r:id="rId25"/>
    <p:sldId id="324" r:id="rId26"/>
    <p:sldId id="326" r:id="rId27"/>
    <p:sldId id="327" r:id="rId28"/>
    <p:sldId id="328" r:id="rId29"/>
    <p:sldId id="325" r:id="rId30"/>
    <p:sldId id="329" r:id="rId31"/>
    <p:sldId id="330" r:id="rId32"/>
    <p:sldId id="29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502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599BA-A525-4732-BCBF-2CACC73DF8B4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6D6E6-E82D-45D4-9EF4-7E7A981CB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2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3D4CE3F-610C-417D-935D-2C87FCB16DDB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D021BB7-95D5-4D00-B72F-583B07AA11A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43000"/>
            <a:ext cx="8458200" cy="23631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Ubuntu" panose="020B0504030602030204" pitchFamily="34" charset="0"/>
              </a:rPr>
              <a:t>Word Embedding Complex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Rohola</a:t>
            </a:r>
            <a:r>
              <a:rPr lang="en-US" dirty="0"/>
              <a:t> </a:t>
            </a:r>
            <a:r>
              <a:rPr lang="en-US" dirty="0" err="1"/>
              <a:t>Zandie</a:t>
            </a:r>
            <a:endParaRPr lang="en-US" dirty="0"/>
          </a:p>
          <a:p>
            <a:r>
              <a:rPr lang="en-US" dirty="0"/>
              <a:t>October 2017</a:t>
            </a:r>
          </a:p>
        </p:txBody>
      </p:sp>
    </p:spTree>
    <p:extLst>
      <p:ext uri="{BB962C8B-B14F-4D97-AF65-F5344CB8AC3E}">
        <p14:creationId xmlns:p14="http://schemas.microsoft.com/office/powerpoint/2010/main" val="307896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18303-6CB6-4906-95CA-D9732930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9200"/>
            <a:ext cx="5715000" cy="50006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3ECB61-697E-4192-9C54-EBC28DE1D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they look like?</a:t>
            </a:r>
          </a:p>
        </p:txBody>
      </p:sp>
    </p:spTree>
    <p:extLst>
      <p:ext uri="{BB962C8B-B14F-4D97-AF65-F5344CB8AC3E}">
        <p14:creationId xmlns:p14="http://schemas.microsoft.com/office/powerpoint/2010/main" val="23071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88689E-1B57-44EF-AFBD-6EE3893B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202" y="1524000"/>
            <a:ext cx="6963596" cy="45259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74FB07-7C0A-4137-9BA5-6B5F6B441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networks</a:t>
            </a:r>
          </a:p>
        </p:txBody>
      </p:sp>
    </p:spTree>
    <p:extLst>
      <p:ext uri="{BB962C8B-B14F-4D97-AF65-F5344CB8AC3E}">
        <p14:creationId xmlns:p14="http://schemas.microsoft.com/office/powerpoint/2010/main" val="217255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23FA35-F55F-4A7C-A427-FAEB31007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066800"/>
            <a:ext cx="8000649" cy="5002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4F3E9D-B9E3-4AAC-81AE-7453E6B2A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networks</a:t>
            </a:r>
          </a:p>
        </p:txBody>
      </p:sp>
    </p:spTree>
    <p:extLst>
      <p:ext uri="{BB962C8B-B14F-4D97-AF65-F5344CB8AC3E}">
        <p14:creationId xmlns:p14="http://schemas.microsoft.com/office/powerpoint/2010/main" val="233683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0AF24A-F269-4B8B-BF83-24EDF9061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Calculates the number of shortest paths going through any node(or link)</a:t>
                </a:r>
              </a:p>
              <a:p>
                <a:r>
                  <a:rPr lang="en-US" dirty="0"/>
                  <a:t>Determine the load of node(or link)</a:t>
                </a:r>
              </a:p>
              <a:p>
                <a:endParaRPr lang="en-US" dirty="0"/>
              </a:p>
              <a:p>
                <a:pPr marL="109728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𝑝𝑞</m:t>
                            </m:r>
                          </m:sub>
                        </m:sSub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US" dirty="0"/>
                  <a:t>: total number of shortest path from p to q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 number of those paths going through </a:t>
                </a:r>
                <a:r>
                  <a:rPr lang="en-US" dirty="0" err="1"/>
                  <a:t>i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90AF24A-F269-4B8B-BF83-24EDF9061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8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C1158A6-9725-499E-8717-EB255D426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162314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265FFA-2285-4D45-8B24-11109411F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Measures the local connectivity</a:t>
                </a:r>
              </a:p>
              <a:p>
                <a:r>
                  <a:rPr lang="en-US" dirty="0"/>
                  <a:t>Shows the tendency of network to form cliques</a:t>
                </a:r>
              </a:p>
              <a:p>
                <a:endParaRPr lang="en-US" dirty="0"/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dirty="0"/>
                  <a:t>: Number of triangles</a:t>
                </a:r>
              </a:p>
              <a:p>
                <a:pPr marL="109728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Number of triples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3265FFA-2285-4D45-8B24-11109411F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8989573-61C4-4A55-9A1E-C02014EA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F98FB-AA8B-4A94-AA30-B6A0D3241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352800"/>
            <a:ext cx="1576388" cy="23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7A4A5-5D67-4222-9777-BF215B48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Static networks</a:t>
            </a:r>
            <a:r>
              <a:rPr lang="en-US" dirty="0"/>
              <a:t>: Constructed by linguists</a:t>
            </a:r>
          </a:p>
          <a:p>
            <a:r>
              <a:rPr lang="en-US" dirty="0"/>
              <a:t>Nodes can be any language construct: words, morphemes, phonemes</a:t>
            </a:r>
          </a:p>
          <a:p>
            <a:r>
              <a:rPr lang="en-US" dirty="0"/>
              <a:t>Edges(relationships) hyponymy, antonymy, synonymy,..</a:t>
            </a:r>
          </a:p>
          <a:p>
            <a:r>
              <a:rPr lang="en-US" dirty="0"/>
              <a:t>Wordnet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C1F3D-5238-4852-9214-33AEF23E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64826-C61C-4701-B80D-ED0A91C356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05200"/>
            <a:ext cx="5486400" cy="297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78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A399E2-1C6A-49BB-8FAE-3029056DA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WordNet in bigger scale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767E28-5AE3-4F46-AE8B-40C4006BF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5638800" cy="5638800"/>
          </a:xfrm>
        </p:spPr>
      </p:pic>
    </p:spTree>
    <p:extLst>
      <p:ext uri="{BB962C8B-B14F-4D97-AF65-F5344CB8AC3E}">
        <p14:creationId xmlns:p14="http://schemas.microsoft.com/office/powerpoint/2010/main" val="262426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7A4A5-5D67-4222-9777-BF215B48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Dynamic networks</a:t>
            </a:r>
            <a:r>
              <a:rPr lang="en-US" sz="2400" dirty="0"/>
              <a:t>: Actual language use</a:t>
            </a:r>
          </a:p>
          <a:p>
            <a:endParaRPr lang="en-US" sz="2400" dirty="0"/>
          </a:p>
          <a:p>
            <a:r>
              <a:rPr lang="en-US" sz="2400" dirty="0"/>
              <a:t>Nodes: Tokens (words not just in dictionaries)</a:t>
            </a:r>
          </a:p>
          <a:p>
            <a:pPr lvl="1"/>
            <a:r>
              <a:rPr lang="en-US" sz="1800" dirty="0"/>
              <a:t>e.g. Moscow, Solomon, Microsoft,..</a:t>
            </a:r>
          </a:p>
          <a:p>
            <a:endParaRPr lang="en-US" sz="2400" dirty="0"/>
          </a:p>
          <a:p>
            <a:r>
              <a:rPr lang="en-US" sz="2400" dirty="0"/>
              <a:t>Edges(relationships): Word co-</a:t>
            </a:r>
            <a:r>
              <a:rPr lang="en-US" sz="2400" dirty="0" err="1"/>
              <a:t>occurences</a:t>
            </a:r>
            <a:r>
              <a:rPr lang="en-US" sz="2400" dirty="0"/>
              <a:t>(in a window), syntactic dependency, Semantic relations</a:t>
            </a:r>
          </a:p>
          <a:p>
            <a:endParaRPr lang="en-US" sz="2400" dirty="0"/>
          </a:p>
          <a:p>
            <a:r>
              <a:rPr lang="en-US" sz="2400" dirty="0"/>
              <a:t>Can reflect the complexity of actual language use!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EC1F3D-5238-4852-9214-33AEF23E2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networks</a:t>
            </a:r>
          </a:p>
        </p:txBody>
      </p:sp>
    </p:spTree>
    <p:extLst>
      <p:ext uri="{BB962C8B-B14F-4D97-AF65-F5344CB8AC3E}">
        <p14:creationId xmlns:p14="http://schemas.microsoft.com/office/powerpoint/2010/main" val="3814341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39FD70-39B6-46E3-8FE6-32A30F36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111D06-9D7D-4ADA-ACE8-D9A7B0C48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(a) Syntactic dependency net</a:t>
            </a:r>
          </a:p>
          <a:p>
            <a:r>
              <a:rPr lang="en-US" dirty="0"/>
              <a:t>(b) Word co-occurrence networks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4B214BC-6BE9-4387-BD9F-87D81356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03" y="535949"/>
            <a:ext cx="8229600" cy="31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A851CF-1769-4993-986C-75CDB590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free properties of word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D7763E-845F-4D0E-B557-72E941E5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Steyvers</a:t>
            </a:r>
            <a:r>
              <a:rPr lang="en-US" sz="1400" dirty="0"/>
              <a:t>, M., &amp; Tenenbaum, J. B. (2005). The Large‐scale structure of semantic networks: Statistical analyses and a model of semantic growth. Cognitive science, 29(1), 41-78.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A756E41-3936-4436-B9BC-04AB6055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41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3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473E1C-9E18-4E2A-9C21-90F61354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1328"/>
            <a:ext cx="8458200" cy="4843272"/>
          </a:xfrm>
        </p:spPr>
        <p:txBody>
          <a:bodyPr/>
          <a:lstStyle/>
          <a:p>
            <a:r>
              <a:rPr lang="en-US" dirty="0"/>
              <a:t>Very large networks with non-trivial topological features</a:t>
            </a:r>
          </a:p>
          <a:p>
            <a:r>
              <a:rPr lang="en-US" dirty="0"/>
              <a:t>Networks of thousands, millions and billions of nodes</a:t>
            </a:r>
          </a:p>
          <a:p>
            <a:pPr lvl="1"/>
            <a:r>
              <a:rPr lang="en-US" dirty="0"/>
              <a:t>Internet network</a:t>
            </a:r>
          </a:p>
          <a:p>
            <a:pPr lvl="1"/>
            <a:r>
              <a:rPr lang="en-US" dirty="0"/>
              <a:t>Brain network</a:t>
            </a:r>
          </a:p>
          <a:p>
            <a:pPr lvl="1"/>
            <a:r>
              <a:rPr lang="en-US" dirty="0"/>
              <a:t>Social network: </a:t>
            </a:r>
            <a:r>
              <a:rPr lang="en-US" dirty="0" err="1"/>
              <a:t>facebook</a:t>
            </a:r>
            <a:r>
              <a:rPr lang="en-US" dirty="0"/>
              <a:t>, twitter, real social net’s</a:t>
            </a:r>
          </a:p>
          <a:p>
            <a:pPr lvl="1"/>
            <a:r>
              <a:rPr lang="en-US" dirty="0"/>
              <a:t>Protein-protein interactions</a:t>
            </a:r>
          </a:p>
          <a:p>
            <a:pPr lvl="1"/>
            <a:r>
              <a:rPr lang="en-US" dirty="0"/>
              <a:t>..</a:t>
            </a:r>
          </a:p>
          <a:p>
            <a:r>
              <a:rPr lang="en-US" dirty="0"/>
              <a:t>They evolve naturally and have universal properties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D7399E-D6DA-41F4-8524-DFEA4716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Networks: Overview</a:t>
            </a:r>
          </a:p>
        </p:txBody>
      </p:sp>
    </p:spTree>
    <p:extLst>
      <p:ext uri="{BB962C8B-B14F-4D97-AF65-F5344CB8AC3E}">
        <p14:creationId xmlns:p14="http://schemas.microsoft.com/office/powerpoint/2010/main" val="135874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0FB4A-0D80-4182-ACCF-5E688063E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23" y="2057400"/>
            <a:ext cx="6598553" cy="45259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C3A964-4E66-4D42-BD57-94D757F7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Scale free properties in DAML library ontology</a:t>
            </a:r>
          </a:p>
        </p:txBody>
      </p:sp>
    </p:spTree>
    <p:extLst>
      <p:ext uri="{BB962C8B-B14F-4D97-AF65-F5344CB8AC3E}">
        <p14:creationId xmlns:p14="http://schemas.microsoft.com/office/powerpoint/2010/main" val="520596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E3A492-4166-4D97-BA20-1F5617ECC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Using </a:t>
            </a:r>
            <a:r>
              <a:rPr lang="en-US" sz="2000" dirty="0" err="1"/>
              <a:t>thresholded</a:t>
            </a:r>
            <a:r>
              <a:rPr lang="en-US" sz="2000" dirty="0"/>
              <a:t> Latent Semantic Analysis similarity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D198A8-73C6-48BD-9F4C-41CAD111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Dynamic Network scale free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A8E74-7209-4046-915C-A2BFA03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2200"/>
            <a:ext cx="9144000" cy="430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80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A4EC1-F732-46D1-82A9-CFB7E0EE4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“The LSA networks look less plausible when the degree distribution are plotted”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“LSA and related co-occurrence-based models of meaning may need to be </a:t>
            </a:r>
            <a:r>
              <a:rPr lang="en-US" sz="1800" dirty="0">
                <a:highlight>
                  <a:srgbClr val="FFFF00"/>
                </a:highlight>
              </a:rPr>
              <a:t>revised in some way</a:t>
            </a:r>
            <a:r>
              <a:rPr lang="en-US" sz="1800" dirty="0"/>
              <a:t>. The appropriate revision may be an extension, such as adding some kind of dynamic growth process based on differentiation, or a more </a:t>
            </a:r>
            <a:r>
              <a:rPr lang="en-US" sz="1800" dirty="0">
                <a:highlight>
                  <a:srgbClr val="FFFF00"/>
                </a:highlight>
              </a:rPr>
              <a:t>radical step</a:t>
            </a:r>
            <a:r>
              <a:rPr lang="en-US" sz="1800" dirty="0"/>
              <a:t>, such as replacing the relatively unstructured, isotropic representational substrate of a Euclidean vector space with some more structured framework, such as a network.”</a:t>
            </a:r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A5A83B-B1BA-4347-8063-A3DCE50A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291593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257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Word2Vec</a:t>
            </a:r>
            <a:r>
              <a:rPr lang="en-US" sz="2000" dirty="0"/>
              <a:t>: A shallow two layer neural network trained to reconstruct linguistic context.</a:t>
            </a:r>
          </a:p>
          <a:p>
            <a:r>
              <a:rPr lang="en-US" sz="2000" dirty="0"/>
              <a:t>Input: a large corpus of text</a:t>
            </a:r>
          </a:p>
          <a:p>
            <a:r>
              <a:rPr lang="en-US" sz="2000" dirty="0"/>
              <a:t>Output: a vector space, typically of several hundred dimensions</a:t>
            </a:r>
          </a:p>
          <a:p>
            <a:pPr marL="0" indent="0" algn="ctr">
              <a:buNone/>
            </a:pPr>
            <a:r>
              <a:rPr lang="pl-PL" sz="2000" dirty="0"/>
              <a:t>W(‘‘cat")=(0.2, -0.4, 0.7, ...)</a:t>
            </a:r>
            <a:endParaRPr lang="en-US" sz="2000" dirty="0"/>
          </a:p>
          <a:p>
            <a:pPr marL="0" indent="0" algn="ctr">
              <a:buNone/>
            </a:pPr>
            <a:r>
              <a:rPr lang="pl-PL" sz="2000" dirty="0"/>
              <a:t> W(‘‘mat")=(0.0, 0.6, -0.1, ...)</a:t>
            </a:r>
            <a:endParaRPr lang="en-US" sz="2000" dirty="0"/>
          </a:p>
          <a:p>
            <a:r>
              <a:rPr lang="en-US" sz="2000" dirty="0"/>
              <a:t>Remarkable properties:</a:t>
            </a:r>
          </a:p>
          <a:p>
            <a:pPr marL="544068" indent="-342900"/>
            <a:r>
              <a:rPr lang="en-US" sz="2000" dirty="0">
                <a:solidFill>
                  <a:srgbClr val="FF0000"/>
                </a:solidFill>
              </a:rPr>
              <a:t>Analogy</a:t>
            </a:r>
            <a:r>
              <a:rPr lang="en-US" sz="2000" dirty="0"/>
              <a:t>:</a:t>
            </a:r>
          </a:p>
          <a:p>
            <a:pPr marL="544068" indent="-342900"/>
            <a:endParaRPr lang="en-US" sz="2000" dirty="0"/>
          </a:p>
          <a:p>
            <a:pPr marL="457200" lvl="1" indent="0">
              <a:buNone/>
            </a:pPr>
            <a:r>
              <a:rPr lang="en-US" sz="1600" dirty="0"/>
              <a:t>W(‘‘woman")−W(‘‘man") ≃ W(‘‘aunt")−W(‘‘uncle")</a:t>
            </a:r>
          </a:p>
          <a:p>
            <a:pPr marL="457200" lvl="1" indent="0">
              <a:buNone/>
            </a:pPr>
            <a:r>
              <a:rPr lang="en-US" sz="1600" dirty="0"/>
              <a:t>W(‘‘woman")−W(‘‘man") ≃ W(‘‘queen")−W(‘‘king")</a:t>
            </a:r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8229600" cy="1018309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Word Embeddings</a:t>
            </a:r>
          </a:p>
        </p:txBody>
      </p:sp>
      <p:pic>
        <p:nvPicPr>
          <p:cNvPr id="6" name="Picture 2" descr="C:\Users\rohola\Desktop\Mikolov-GenderVecs.png">
            <a:extLst>
              <a:ext uri="{FF2B5EF4-FFF2-40B4-BE49-F238E27FC236}">
                <a16:creationId xmlns:a16="http://schemas.microsoft.com/office/drawing/2014/main" id="{2A39DFC3-9EE5-416E-BC91-A9BED9776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99" y="4267200"/>
            <a:ext cx="243840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86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6ED2CC-F886-4B4D-8C0C-49A1EDF6A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 word2vec on a corpus</a:t>
                </a:r>
              </a:p>
              <a:p>
                <a:endParaRPr lang="en-US" dirty="0"/>
              </a:p>
              <a:p>
                <a:r>
                  <a:rPr lang="en-US" dirty="0"/>
                  <a:t>Measure cosine similarity of any pairs of words</a:t>
                </a:r>
              </a:p>
              <a:p>
                <a:endParaRPr lang="en-US" dirty="0"/>
              </a:p>
              <a:p>
                <a:r>
                  <a:rPr lang="en-US" dirty="0"/>
                  <a:t>Thresholding the similarity: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𝑐𝑜𝑠𝑖𝑛𝑒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𝑒𝑑𝑔𝑒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𝑤𝑜𝑟𝑑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𝑤𝑜𝑟𝑑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𝑒𝑙𝑠𝑒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𝑒𝑑𝑔𝑒𝑠</m:t>
                    </m:r>
                  </m:oMath>
                </a14:m>
                <a:endParaRPr lang="en-US" sz="2000" dirty="0"/>
              </a:p>
              <a:p>
                <a:endParaRPr lang="en-US" sz="2400" dirty="0"/>
              </a:p>
              <a:p>
                <a:r>
                  <a:rPr lang="en-US" sz="2400" dirty="0"/>
                  <a:t>Challenges: computation and storage of networks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66ED2CC-F886-4B4D-8C0C-49A1EDF6A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DC6F9DD-2F90-4E62-A042-54E65A03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networks of word2vec</a:t>
            </a:r>
          </a:p>
        </p:txBody>
      </p:sp>
    </p:spTree>
    <p:extLst>
      <p:ext uri="{BB962C8B-B14F-4D97-AF65-F5344CB8AC3E}">
        <p14:creationId xmlns:p14="http://schemas.microsoft.com/office/powerpoint/2010/main" val="3351843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097CF5-77E7-414A-82D4-1DD2EBB64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295400"/>
            <a:ext cx="8001000" cy="52443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18AD71-9345-4A88-92E4-747EB025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3052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F8BAF6-29DD-42A6-814A-6B6D4F66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distribution</a:t>
            </a:r>
          </a:p>
          <a:p>
            <a:pPr lvl="1"/>
            <a:r>
              <a:rPr lang="en-US" sz="2000" dirty="0"/>
              <a:t>On 70k sample of English Wikipedia (threshold=0.6)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DB8DE2-03F8-4754-A575-CDAA14B8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4EEC4-4644-418E-88F5-AEAA1B2D21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438400"/>
            <a:ext cx="7037794" cy="38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3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1E496A-34DC-446E-8B51-3BA44B9DF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On Whole Persian Wikipedia (154K tokens)</a:t>
            </a:r>
          </a:p>
          <a:p>
            <a:r>
              <a:rPr lang="en-US" sz="2000" dirty="0"/>
              <a:t>Threshold=0.75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6D82D0-D60B-49F9-ACA6-E1EAC390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6F4D4-8837-4E6F-92F2-BE2A8EEA6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3360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80F5D7-5D07-45BB-88E8-BED149EFF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Clustering coefficient: 0.5983&gt;&gt;0.00023(random network with the same size)</a:t>
            </a:r>
          </a:p>
          <a:p>
            <a:r>
              <a:rPr lang="en-US" sz="1800" dirty="0"/>
              <a:t>Diameter: 12</a:t>
            </a:r>
          </a:p>
          <a:p>
            <a:r>
              <a:rPr lang="en-US" sz="1800" dirty="0"/>
              <a:t>Connected component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C7FF9-57F2-44A4-8433-450B6BEE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67A52-8A29-48BC-870B-8EF7C044C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3200"/>
            <a:ext cx="663981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14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8A2EF2-35C4-4AF9-8638-F53CFB1F0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Pycuda</a:t>
            </a:r>
            <a:r>
              <a:rPr lang="en-US" sz="2400" dirty="0"/>
              <a:t> to store matrix in GPU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FF0000"/>
                </a:solidFill>
              </a:rPr>
              <a:t>Skcuda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scikit-cuda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en-US" sz="2400" dirty="0"/>
              <a:t> for computing matrix multiplications(BLAS optimized code)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HDF5</a:t>
            </a:r>
            <a:r>
              <a:rPr lang="en-US" sz="2400" dirty="0"/>
              <a:t> for storing large matrices on disk (designed to store and organize large amounts of data. )</a:t>
            </a:r>
          </a:p>
          <a:p>
            <a:endParaRPr lang="en-US" sz="2400" dirty="0"/>
          </a:p>
          <a:p>
            <a:r>
              <a:rPr lang="en-US" sz="2400" dirty="0"/>
              <a:t>My laptop</a:t>
            </a:r>
          </a:p>
          <a:p>
            <a:pPr lvl="1"/>
            <a:r>
              <a:rPr lang="en-US" sz="2000" dirty="0"/>
              <a:t>Nvidia GeForce GTX 860M 4GB</a:t>
            </a:r>
          </a:p>
          <a:p>
            <a:pPr lvl="1"/>
            <a:r>
              <a:rPr lang="en-US" sz="2000" dirty="0"/>
              <a:t>16 GB RAM</a:t>
            </a:r>
          </a:p>
          <a:p>
            <a:pPr lvl="1"/>
            <a:r>
              <a:rPr lang="en-US" sz="2000" dirty="0"/>
              <a:t>Intel® Core™ i7-4710HQ 2.50GHz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0D4BC-6E6F-43BB-AD37-73D6F3CD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8833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3C627-8DDA-4F42-9B4F-00AE5E97A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networks</a:t>
            </a:r>
          </a:p>
          <a:p>
            <a:pPr lvl="1"/>
            <a:r>
              <a:rPr lang="en-US" dirty="0"/>
              <a:t>Lattices, Ring, Chain, …</a:t>
            </a:r>
          </a:p>
          <a:p>
            <a:pPr lvl="1"/>
            <a:r>
              <a:rPr lang="en-US" dirty="0"/>
              <a:t>Crystal, Exact Symmetry</a:t>
            </a:r>
          </a:p>
          <a:p>
            <a:pPr lvl="1"/>
            <a:r>
              <a:rPr lang="en-US" dirty="0"/>
              <a:t>Network properties can be calculated analytically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71688-5856-42DC-8118-F252BDA6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9401D-FC51-43CB-A2EB-BD412B5AB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29000"/>
            <a:ext cx="238125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EF4AD-E19B-428D-849A-FD856A0D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6235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8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E19AAE-611B-4F66-B5E0-E87B4312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Show the results for all English words and other languages to show it as a universal property</a:t>
            </a:r>
          </a:p>
          <a:p>
            <a:endParaRPr lang="en-US" sz="2000" dirty="0"/>
          </a:p>
          <a:p>
            <a:r>
              <a:rPr lang="en-US" sz="2000" dirty="0"/>
              <a:t>Use other embedding words like SENNA, </a:t>
            </a:r>
            <a:r>
              <a:rPr lang="en-US" sz="2000" dirty="0" err="1"/>
              <a:t>Turian</a:t>
            </a:r>
            <a:r>
              <a:rPr lang="en-US" sz="2000" dirty="0"/>
              <a:t> and </a:t>
            </a:r>
            <a:r>
              <a:rPr lang="en-US" sz="2000" dirty="0" err="1"/>
              <a:t>eigenwords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Find the communities</a:t>
            </a:r>
            <a:r>
              <a:rPr lang="en-US" sz="2000"/>
              <a:t>(clusters) </a:t>
            </a:r>
            <a:r>
              <a:rPr lang="en-US" sz="2000" dirty="0"/>
              <a:t>in the network of words</a:t>
            </a:r>
          </a:p>
          <a:p>
            <a:endParaRPr lang="en-US" sz="2000" dirty="0"/>
          </a:p>
          <a:p>
            <a:r>
              <a:rPr lang="en-US" sz="2000" dirty="0"/>
              <a:t>Extend the idea to sentences and documents. Documents can be represented as a network of sentences(sent2vec) </a:t>
            </a:r>
          </a:p>
          <a:p>
            <a:pPr marL="109728" indent="0">
              <a:buNone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11EB12-FF3F-4B4E-9E39-7B7B85FA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</a:p>
        </p:txBody>
      </p:sp>
    </p:spTree>
    <p:extLst>
      <p:ext uri="{BB962C8B-B14F-4D97-AF65-F5344CB8AC3E}">
        <p14:creationId xmlns:p14="http://schemas.microsoft.com/office/powerpoint/2010/main" val="12454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17FCC2-B03E-41D9-A014-D79D5407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 Clustering coefficient and betweenness as features for different </a:t>
            </a:r>
            <a:r>
              <a:rPr lang="en-US" sz="2000" dirty="0" err="1"/>
              <a:t>nlp</a:t>
            </a:r>
            <a:r>
              <a:rPr lang="en-US" sz="2000" dirty="0"/>
              <a:t> tasks like text classification</a:t>
            </a:r>
          </a:p>
          <a:p>
            <a:pPr lvl="1"/>
            <a:r>
              <a:rPr lang="en-US" sz="1050" dirty="0"/>
              <a:t>de Arruda, H. F., Costa, L. D. F., &amp; </a:t>
            </a:r>
            <a:r>
              <a:rPr lang="en-US" sz="1050" dirty="0" err="1"/>
              <a:t>Amancio</a:t>
            </a:r>
            <a:r>
              <a:rPr lang="en-US" sz="1050" dirty="0"/>
              <a:t>, D. R. (2016). Using complex networks for text classification: Discriminating informative and imaginative documents. </a:t>
            </a:r>
            <a:r>
              <a:rPr lang="en-US" sz="1050" i="1" dirty="0"/>
              <a:t>EPL (</a:t>
            </a:r>
            <a:r>
              <a:rPr lang="en-US" sz="1050" i="1" dirty="0" err="1"/>
              <a:t>Europhysics</a:t>
            </a:r>
            <a:r>
              <a:rPr lang="en-US" sz="1050" i="1" dirty="0"/>
              <a:t> Letters)</a:t>
            </a:r>
            <a:r>
              <a:rPr lang="en-US" sz="1050" dirty="0"/>
              <a:t>, </a:t>
            </a:r>
            <a:r>
              <a:rPr lang="en-US" sz="1050" i="1" dirty="0"/>
              <a:t>113</a:t>
            </a:r>
            <a:r>
              <a:rPr lang="en-US" sz="1050" dirty="0"/>
              <a:t>(2), 28007.</a:t>
            </a:r>
          </a:p>
          <a:p>
            <a:r>
              <a:rPr lang="en-US" sz="1800" dirty="0"/>
              <a:t>WSD</a:t>
            </a:r>
            <a:r>
              <a:rPr lang="en-US" sz="1400" dirty="0"/>
              <a:t>:</a:t>
            </a:r>
          </a:p>
          <a:p>
            <a:pPr lvl="1"/>
            <a:r>
              <a:rPr lang="en-US" sz="1050" dirty="0"/>
              <a:t>Silva, T. C., &amp; </a:t>
            </a:r>
            <a:r>
              <a:rPr lang="en-US" sz="1050" dirty="0" err="1"/>
              <a:t>Amancio</a:t>
            </a:r>
            <a:r>
              <a:rPr lang="en-US" sz="1050" dirty="0"/>
              <a:t>, D. R. (2012). Word sense disambiguation via high order of learning in complex networks. </a:t>
            </a:r>
            <a:r>
              <a:rPr lang="en-US" sz="1050" i="1" dirty="0"/>
              <a:t>EPL (</a:t>
            </a:r>
            <a:r>
              <a:rPr lang="en-US" sz="1050" i="1" dirty="0" err="1"/>
              <a:t>Europhysics</a:t>
            </a:r>
            <a:r>
              <a:rPr lang="en-US" sz="1050" i="1" dirty="0"/>
              <a:t> Letters)</a:t>
            </a:r>
            <a:r>
              <a:rPr lang="en-US" sz="1050" dirty="0"/>
              <a:t>, </a:t>
            </a:r>
            <a:r>
              <a:rPr lang="en-US" sz="1050" i="1" dirty="0"/>
              <a:t>98</a:t>
            </a:r>
            <a:r>
              <a:rPr lang="en-US" sz="1050" dirty="0"/>
              <a:t>(5), 58001.</a:t>
            </a:r>
          </a:p>
          <a:p>
            <a:pPr lvl="1"/>
            <a:endParaRPr lang="en-US" sz="1050" dirty="0"/>
          </a:p>
          <a:p>
            <a:r>
              <a:rPr lang="en-US" sz="1800" dirty="0"/>
              <a:t>Language clustering</a:t>
            </a:r>
          </a:p>
          <a:p>
            <a:pPr lvl="1"/>
            <a:r>
              <a:rPr lang="en-US" sz="1000" dirty="0"/>
              <a:t>Liu, H., &amp; Cong, J. (2013). Language clustering with word co-occurrence networks based on parallel texts. </a:t>
            </a:r>
            <a:r>
              <a:rPr lang="en-US" sz="1000" i="1" dirty="0"/>
              <a:t>Chinese Science Bulletin</a:t>
            </a:r>
            <a:r>
              <a:rPr lang="en-US" sz="1000" dirty="0"/>
              <a:t>, </a:t>
            </a:r>
            <a:r>
              <a:rPr lang="en-US" sz="1000" i="1" dirty="0"/>
              <a:t>58</a:t>
            </a:r>
            <a:r>
              <a:rPr lang="en-US" sz="1000" dirty="0"/>
              <a:t>(10), 1139-1144.</a:t>
            </a:r>
          </a:p>
          <a:p>
            <a:pPr lvl="1"/>
            <a:endParaRPr lang="en-US" sz="1000" dirty="0"/>
          </a:p>
          <a:p>
            <a:r>
              <a:rPr lang="en-US" sz="1800" dirty="0"/>
              <a:t>Topic modeling</a:t>
            </a:r>
          </a:p>
          <a:p>
            <a:pPr lvl="1"/>
            <a:r>
              <a:rPr lang="en-US" sz="1200" dirty="0"/>
              <a:t>Gerlach, M., Peixoto, T. P., &amp; </a:t>
            </a:r>
            <a:r>
              <a:rPr lang="en-US" sz="1200" dirty="0" err="1"/>
              <a:t>Altmann</a:t>
            </a:r>
            <a:r>
              <a:rPr lang="en-US" sz="1200" dirty="0"/>
              <a:t>, E. G. (2017). A network approach to topic models. 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arXiv:1708.01677</a:t>
            </a:r>
            <a:r>
              <a:rPr lang="en-US" sz="1200" dirty="0"/>
              <a:t>.</a:t>
            </a:r>
          </a:p>
          <a:p>
            <a:pPr lvl="1"/>
            <a:endParaRPr lang="en-US" sz="1200" dirty="0"/>
          </a:p>
          <a:p>
            <a:r>
              <a:rPr lang="en-US" sz="1800" dirty="0"/>
              <a:t>And many other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EE054-6DE6-417A-AD52-B0AF42B6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works(</a:t>
            </a:r>
            <a:r>
              <a:rPr lang="en-US" sz="3600" dirty="0"/>
              <a:t>Applications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107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25780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endParaRPr lang="en-US" sz="3000" b="1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8229600" cy="1018309"/>
          </a:xfrm>
        </p:spPr>
        <p:txBody>
          <a:bodyPr/>
          <a:lstStyle/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82086" y="2967335"/>
            <a:ext cx="3579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Ubuntu" panose="020B0504030602030204" pitchFamily="34" charset="0"/>
              </a:rPr>
              <a:t>Thank you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2086" y="2967335"/>
            <a:ext cx="3579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latin typeface="Ubuntu" panose="020B0504030602030204" pitchFamily="34" charset="0"/>
              </a:rPr>
              <a:t>Thank you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2086" y="2967335"/>
            <a:ext cx="3579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Ubuntu" panose="020B0504030602030204" pitchFamily="34" charset="0"/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267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3C627-8DDA-4F42-9B4F-00AE5E97A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networks</a:t>
            </a:r>
          </a:p>
          <a:p>
            <a:pPr lvl="1"/>
            <a:r>
              <a:rPr lang="en-US" dirty="0" err="1"/>
              <a:t>Erdos-Renyi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Degree distribution: Poisson</a:t>
            </a:r>
          </a:p>
          <a:p>
            <a:pPr lvl="1"/>
            <a:r>
              <a:rPr lang="en-US" dirty="0"/>
              <a:t>Chaotic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D71688-5856-42DC-8118-F252BDA6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557EE-E6CF-489E-AE47-0AB33183C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81400"/>
            <a:ext cx="3733800" cy="282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2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23D71A-44F2-4D96-B81E-FAEF6B5FD8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229600" cy="5105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 real world networks average shortest distance is much lower compared to random networks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Six degrees of separation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Low average shortest path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𝑛𝑒𝑡𝑤𝑜𝑟𝑘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𝑜𝑔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High clustering</a:t>
                </a:r>
              </a:p>
              <a:p>
                <a:pPr marL="109728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𝑠𝑚𝑎𝑙𝑙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𝑤𝑜𝑟𝑙𝑑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𝑛𝑒𝑡𝑤𝑜𝑟𝑘𝑠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𝑛𝑒𝑡𝑤𝑜𝑟𝑘𝑠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109728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323D71A-44F2-4D96-B81E-FAEF6B5FD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229600" cy="5105400"/>
              </a:xfrm>
              <a:blipFill>
                <a:blip r:embed="rId2"/>
                <a:stretch>
                  <a:fillRect t="-955" r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1FDAE0E-143D-46F6-B39E-E76D4DA0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Small-world networks</a:t>
            </a:r>
          </a:p>
        </p:txBody>
      </p:sp>
    </p:spTree>
    <p:extLst>
      <p:ext uri="{BB962C8B-B14F-4D97-AF65-F5344CB8AC3E}">
        <p14:creationId xmlns:p14="http://schemas.microsoft.com/office/powerpoint/2010/main" val="79044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64137D-099E-49FA-9FC9-FE70B6FF6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Degree distribution follows the power law:</a:t>
                </a:r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2&lt;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</m:t>
                      </m:r>
                    </m:oMath>
                  </m:oMathPara>
                </a14:m>
                <a:endParaRPr lang="en-US" dirty="0"/>
              </a:p>
              <a:p>
                <a:pPr marL="393192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64137D-099E-49FA-9FC9-FE70B6FF6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0CB32AC-A60C-4E44-9F00-C561CA258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free networks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9EB88-B5A2-437A-A065-902244F8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43200"/>
            <a:ext cx="5869642" cy="35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1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824C4F-DA01-47EC-8B74-BD990F2DC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Preferential attachment</a:t>
            </a:r>
            <a:r>
              <a:rPr lang="en-US" sz="2800" dirty="0"/>
              <a:t>: High degree nodes have more probability to make new connections</a:t>
            </a:r>
          </a:p>
          <a:p>
            <a:endParaRPr lang="en-US" sz="2800" dirty="0"/>
          </a:p>
          <a:p>
            <a:r>
              <a:rPr lang="en-US" sz="2800" dirty="0"/>
              <a:t>In scale free network, properties of network are preserved independently of the scale.</a:t>
            </a:r>
          </a:p>
          <a:p>
            <a:pPr marL="109728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82E10-A218-4A7A-AA23-B276FEAB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free networks Properties</a:t>
            </a:r>
          </a:p>
        </p:txBody>
      </p:sp>
    </p:spTree>
    <p:extLst>
      <p:ext uri="{BB962C8B-B14F-4D97-AF65-F5344CB8AC3E}">
        <p14:creationId xmlns:p14="http://schemas.microsoft.com/office/powerpoint/2010/main" val="110507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93D248-CABE-424F-99D7-019744F7C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Information flow </a:t>
            </a:r>
            <a:r>
              <a:rPr lang="en-US" sz="2400" dirty="0"/>
              <a:t>is faster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Robust</a:t>
            </a:r>
            <a:r>
              <a:rPr lang="en-US" sz="2400" dirty="0"/>
              <a:t> to perturbations than other network architectures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Emergent complexity</a:t>
            </a:r>
            <a:r>
              <a:rPr lang="en-US" sz="2400" dirty="0"/>
              <a:t>: Small-world properties can arise naturally in real-world systems via the process of dual-phase evolution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D8E887-7F90-48F7-AF47-55693D04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free and small world</a:t>
            </a:r>
          </a:p>
        </p:txBody>
      </p:sp>
    </p:spTree>
    <p:extLst>
      <p:ext uri="{BB962C8B-B14F-4D97-AF65-F5344CB8AC3E}">
        <p14:creationId xmlns:p14="http://schemas.microsoft.com/office/powerpoint/2010/main" val="335300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64A0F-C57C-461C-87F2-BD02727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tail phenomena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B514BC-ECD1-4742-9D5B-2BD0A3CA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Degrees in real networks are heavily skewed to the right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23886B98-84B6-464D-A0D9-1B937279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7400"/>
            <a:ext cx="468325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523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8832</TotalTime>
  <Words>858</Words>
  <Application>Microsoft Office PowerPoint</Application>
  <PresentationFormat>On-screen Show (4:3)</PresentationFormat>
  <Paragraphs>173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Cambria Math</vt:lpstr>
      <vt:lpstr>Lucida Sans Unicode</vt:lpstr>
      <vt:lpstr>Ubuntu</vt:lpstr>
      <vt:lpstr>Verdana</vt:lpstr>
      <vt:lpstr>Wingdings 2</vt:lpstr>
      <vt:lpstr>Wingdings 3</vt:lpstr>
      <vt:lpstr>Concourse</vt:lpstr>
      <vt:lpstr>Word Embedding Complex Networks</vt:lpstr>
      <vt:lpstr>Complex Networks: Overview</vt:lpstr>
      <vt:lpstr>Types of networks</vt:lpstr>
      <vt:lpstr>Types of networks</vt:lpstr>
      <vt:lpstr>Small-world networks</vt:lpstr>
      <vt:lpstr>Scale free networks</vt:lpstr>
      <vt:lpstr>Scale free networks Properties</vt:lpstr>
      <vt:lpstr>Scale free and small world</vt:lpstr>
      <vt:lpstr>Heavy tail phenomena</vt:lpstr>
      <vt:lpstr>How they look like?</vt:lpstr>
      <vt:lpstr>Real world networks</vt:lpstr>
      <vt:lpstr>Real networks</vt:lpstr>
      <vt:lpstr>Betweenness Centrality</vt:lpstr>
      <vt:lpstr>Clustering Coefficient</vt:lpstr>
      <vt:lpstr>Language networks</vt:lpstr>
      <vt:lpstr>WordNet in bigger scale</vt:lpstr>
      <vt:lpstr>Language networks</vt:lpstr>
      <vt:lpstr>PowerPoint Presentation</vt:lpstr>
      <vt:lpstr>Scale free properties of word networks</vt:lpstr>
      <vt:lpstr>Scale free properties in DAML library ontology</vt:lpstr>
      <vt:lpstr>Dynamic Network scale free properties</vt:lpstr>
      <vt:lpstr>Problems</vt:lpstr>
      <vt:lpstr>Word Embeddings</vt:lpstr>
      <vt:lpstr>Complex networks of word2vec</vt:lpstr>
      <vt:lpstr>Implementation</vt:lpstr>
      <vt:lpstr>Results</vt:lpstr>
      <vt:lpstr>Results</vt:lpstr>
      <vt:lpstr>Results</vt:lpstr>
      <vt:lpstr>Technologies</vt:lpstr>
      <vt:lpstr>Future works</vt:lpstr>
      <vt:lpstr>Future works(Applications)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rohola</dc:creator>
  <cp:lastModifiedBy>rohola zandie</cp:lastModifiedBy>
  <cp:revision>279</cp:revision>
  <dcterms:created xsi:type="dcterms:W3CDTF">2017-07-19T15:05:45Z</dcterms:created>
  <dcterms:modified xsi:type="dcterms:W3CDTF">2017-10-27T23:27:05Z</dcterms:modified>
</cp:coreProperties>
</file>